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91" r:id="rId19"/>
    <p:sldId id="292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6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2.jpg"/><Relationship Id="rId7" Type="http://schemas.openxmlformats.org/officeDocument/2006/relationships/image" Target="../media/image3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3.jpg"/><Relationship Id="rId4" Type="http://schemas.openxmlformats.org/officeDocument/2006/relationships/image" Target="../media/image30.jpg"/><Relationship Id="rId9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orstock.com/royalty-free-vectors/weather-vectors" TargetMode="External"/><Relationship Id="rId2" Type="http://schemas.openxmlformats.org/officeDocument/2006/relationships/hyperlink" Target="https://www.vectorstock.com/royalty-free-vector/twelve-months-year-set-four-seasons-natur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vectorstock.com/royalty-free-vectors/vectors-by_oksanaok" TargetMode="External"/><Relationship Id="rId4" Type="http://schemas.openxmlformats.org/officeDocument/2006/relationships/hyperlink" Target="https://www.vectorstock.com/royalty-free-vecto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2679829" y="3667330"/>
            <a:ext cx="8915399" cy="11100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Будько, А.Ф. Немецкий язык: учебное пособие для 3 класса  учреждений общего среднего образования с русским языком обучения: с электронным приложением. В 2 ч. Ч. 2 /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А.Ф.Будько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И.Ю. Урбанович. – Минск: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Вышэйшая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школа, 2018.- 142 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Автор: </a:t>
            </a:r>
            <a:r>
              <a:rPr lang="ru-RU" altLang="ru-RU" b="1" dirty="0" err="1" smtClean="0">
                <a:solidFill>
                  <a:srgbClr val="C00000"/>
                </a:solidFill>
              </a:rPr>
              <a:t>Филинович</a:t>
            </a:r>
            <a:r>
              <a:rPr lang="ru-RU" altLang="ru-RU" b="1" dirty="0" smtClean="0">
                <a:solidFill>
                  <a:srgbClr val="C00000"/>
                </a:solidFill>
              </a:rPr>
              <a:t> Светлана Александровна, учитель немецкого языка высшей квалификационной категории ГУО «</a:t>
            </a:r>
            <a:r>
              <a:rPr lang="ru-RU" altLang="ru-RU" b="1" dirty="0" err="1" smtClean="0">
                <a:solidFill>
                  <a:srgbClr val="C00000"/>
                </a:solidFill>
              </a:rPr>
              <a:t>Мотольская</a:t>
            </a:r>
            <a:r>
              <a:rPr lang="ru-RU" altLang="ru-RU" b="1" dirty="0" smtClean="0">
                <a:solidFill>
                  <a:srgbClr val="C00000"/>
                </a:solidFill>
              </a:rPr>
              <a:t> средняя школа» Ивановского района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76175" y="105092"/>
            <a:ext cx="8915399" cy="3327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Интерактивный тренажёр к урокам немецкого языка в 3 классе по теме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«</a:t>
            </a:r>
            <a:r>
              <a:rPr lang="de-DE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Jahreszeiten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210" y="144050"/>
            <a:ext cx="9607231" cy="1280890"/>
          </a:xfrm>
        </p:spPr>
        <p:txBody>
          <a:bodyPr>
            <a:noAutofit/>
          </a:bodyPr>
          <a:lstStyle/>
          <a:p>
            <a:r>
              <a:rPr lang="de-DE" sz="6000" b="1" dirty="0">
                <a:solidFill>
                  <a:srgbClr val="0070C0"/>
                </a:solidFill>
              </a:rPr>
              <a:t>d</a:t>
            </a:r>
            <a:r>
              <a:rPr lang="de-DE" sz="6000" b="1" dirty="0" smtClean="0">
                <a:solidFill>
                  <a:srgbClr val="0070C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Monat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Monate)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b="9000"/>
          <a:stretch/>
        </p:blipFill>
        <p:spPr>
          <a:xfrm>
            <a:off x="3394710" y="1124950"/>
            <a:ext cx="5177790" cy="56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09760"/>
            <a:ext cx="8911687" cy="1280890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rgbClr val="FFC000"/>
                </a:solidFill>
              </a:rPr>
              <a:t>d</a:t>
            </a:r>
            <a:r>
              <a:rPr lang="de-DE" sz="6600" b="1" dirty="0" smtClean="0">
                <a:solidFill>
                  <a:srgbClr val="FFC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Wintermonate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5" b="23863"/>
          <a:stretch/>
        </p:blipFill>
        <p:spPr>
          <a:xfrm>
            <a:off x="1200550" y="1390650"/>
            <a:ext cx="10247264" cy="476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55581" y="5301639"/>
            <a:ext cx="2313547" cy="62096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Dezember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167408" y="5290206"/>
            <a:ext cx="2313547" cy="62096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Januar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179235" y="5290199"/>
            <a:ext cx="2313547" cy="62096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Februar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27164" y="304070"/>
            <a:ext cx="8911687" cy="1280890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rgbClr val="FFC000"/>
                </a:solidFill>
              </a:rPr>
              <a:t>d</a:t>
            </a:r>
            <a:r>
              <a:rPr lang="de-DE" sz="6600" b="1" dirty="0" smtClean="0">
                <a:solidFill>
                  <a:srgbClr val="FFC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Frühlingsmonate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1" b="23508"/>
          <a:stretch/>
        </p:blipFill>
        <p:spPr>
          <a:xfrm>
            <a:off x="1183747" y="1428748"/>
            <a:ext cx="10296297" cy="486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24112" y="5381035"/>
            <a:ext cx="2313547" cy="62096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März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175123" y="5375010"/>
            <a:ext cx="2313547" cy="62096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April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526134" y="5379794"/>
            <a:ext cx="2313547" cy="620969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Mai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6" b="29180"/>
          <a:stretch/>
        </p:blipFill>
        <p:spPr>
          <a:xfrm>
            <a:off x="1459227" y="1904999"/>
            <a:ext cx="9671607" cy="412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9313" y="187504"/>
            <a:ext cx="8911687" cy="1280890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rgbClr val="FFC000"/>
                </a:solidFill>
              </a:rPr>
              <a:t>d</a:t>
            </a:r>
            <a:r>
              <a:rPr lang="de-DE" sz="6600" b="1" dirty="0" smtClean="0">
                <a:solidFill>
                  <a:srgbClr val="FFC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Sommermonate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84132" y="5411504"/>
            <a:ext cx="2313547" cy="6209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Juni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138258" y="5411504"/>
            <a:ext cx="2313547" cy="6209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Juli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92384" y="5411503"/>
            <a:ext cx="2313547" cy="6209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August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467194" y="141682"/>
            <a:ext cx="8911687" cy="1280890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rgbClr val="FFC000"/>
                </a:solidFill>
              </a:rPr>
              <a:t>d</a:t>
            </a:r>
            <a:r>
              <a:rPr lang="de-DE" sz="6600" b="1" dirty="0" smtClean="0">
                <a:solidFill>
                  <a:srgbClr val="FFC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Herbstmonate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8" b="22106"/>
          <a:stretch/>
        </p:blipFill>
        <p:spPr>
          <a:xfrm>
            <a:off x="1127760" y="1504950"/>
            <a:ext cx="10079301" cy="464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95562" y="5082601"/>
            <a:ext cx="2382128" cy="62096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September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062612" y="5082598"/>
            <a:ext cx="2382128" cy="62096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Oktober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129662" y="5082599"/>
            <a:ext cx="2382128" cy="62096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200" b="1" dirty="0" smtClean="0">
                <a:solidFill>
                  <a:srgbClr val="0070C0"/>
                </a:solidFill>
              </a:rPr>
              <a:t>November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708" y="16517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 smtClean="0">
                <a:solidFill>
                  <a:srgbClr val="C00000"/>
                </a:solidFill>
              </a:rPr>
              <a:t>Wie heißt </a:t>
            </a:r>
            <a:r>
              <a:rPr lang="de-DE" sz="6000" b="1" dirty="0" smtClean="0">
                <a:solidFill>
                  <a:srgbClr val="0070C0"/>
                </a:solidFill>
              </a:rPr>
              <a:t>der</a:t>
            </a:r>
            <a:r>
              <a:rPr lang="de-DE" sz="6000" b="1" dirty="0" smtClean="0">
                <a:solidFill>
                  <a:srgbClr val="C00000"/>
                </a:solidFill>
              </a:rPr>
              <a:t> Monat?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2768525" y="1066616"/>
            <a:ext cx="6836793" cy="57007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151279" y="2740000"/>
            <a:ext cx="12851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Januar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810896" y="2740000"/>
            <a:ext cx="1258329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Februar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289588" y="2738263"/>
            <a:ext cx="1285102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März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795053" y="2738263"/>
            <a:ext cx="1285102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April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63759" y="4604270"/>
            <a:ext cx="1285102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776673" y="4593360"/>
            <a:ext cx="1285102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Juni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292219" y="4604270"/>
            <a:ext cx="12470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Juli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769664" y="4604270"/>
            <a:ext cx="1285102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August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224079" y="6446720"/>
            <a:ext cx="1285102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September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756833" y="6426737"/>
            <a:ext cx="1285102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Oktober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289588" y="6426737"/>
            <a:ext cx="1285102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November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822343" y="6426737"/>
            <a:ext cx="1285102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Dezember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713" y="51396"/>
            <a:ext cx="8911687" cy="998744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C00000"/>
                </a:solidFill>
              </a:rPr>
              <a:t>Wann?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2839537" y="1050140"/>
            <a:ext cx="6836793" cy="570076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91322" y="2731762"/>
            <a:ext cx="12851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Januar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853689" y="2731762"/>
            <a:ext cx="12851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Februar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335203" y="2731762"/>
            <a:ext cx="12851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März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846885" y="2731762"/>
            <a:ext cx="12851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April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1321" y="4573716"/>
            <a:ext cx="12851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Mai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53688" y="4573716"/>
            <a:ext cx="12851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Juni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20220" y="4581003"/>
            <a:ext cx="12851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Juli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900012" y="4573716"/>
            <a:ext cx="1285101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August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34801" y="6415670"/>
            <a:ext cx="1598140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September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710822" y="6415670"/>
            <a:ext cx="1598140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Oktober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263700" y="6417877"/>
            <a:ext cx="1598140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November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7838559" y="6405510"/>
            <a:ext cx="1598140" cy="320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Dezember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62" y="14509"/>
            <a:ext cx="8911687" cy="1114074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0070C0"/>
                </a:solidFill>
              </a:rPr>
              <a:t>d</a:t>
            </a:r>
            <a:r>
              <a:rPr lang="de-DE" sz="6000" b="1" dirty="0" smtClean="0">
                <a:solidFill>
                  <a:srgbClr val="0070C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Tag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Tage)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91562" y="5743926"/>
            <a:ext cx="8911687" cy="1114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0070C0"/>
                </a:solidFill>
              </a:rPr>
              <a:t> </a:t>
            </a:r>
            <a:r>
              <a:rPr lang="de-DE" sz="6000" b="1" dirty="0">
                <a:solidFill>
                  <a:srgbClr val="C00000"/>
                </a:solidFill>
              </a:rPr>
              <a:t>N</a:t>
            </a:r>
            <a:r>
              <a:rPr lang="de-DE" sz="6000" b="1" dirty="0" smtClean="0">
                <a:solidFill>
                  <a:srgbClr val="C00000"/>
                </a:solidFill>
              </a:rPr>
              <a:t>acht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Nächte)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8"/>
          <a:stretch/>
        </p:blipFill>
        <p:spPr>
          <a:xfrm>
            <a:off x="3359055" y="991822"/>
            <a:ext cx="5537810" cy="49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280" y="13807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</a:t>
            </a:r>
            <a:r>
              <a:rPr lang="de-DE" sz="6000" b="1" dirty="0">
                <a:solidFill>
                  <a:srgbClr val="C00000"/>
                </a:solidFill>
              </a:rPr>
              <a:t>B</a:t>
            </a:r>
            <a:r>
              <a:rPr lang="de-DE" sz="6000" b="1" dirty="0" smtClean="0">
                <a:solidFill>
                  <a:srgbClr val="C00000"/>
                </a:solidFill>
              </a:rPr>
              <a:t>lume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Blumen)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7"/>
          <a:stretch/>
        </p:blipFill>
        <p:spPr>
          <a:xfrm>
            <a:off x="2054073" y="1285104"/>
            <a:ext cx="8308792" cy="53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691" y="162791"/>
            <a:ext cx="8911687" cy="105841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0070C0"/>
                </a:solidFill>
              </a:rPr>
              <a:t>d</a:t>
            </a:r>
            <a:r>
              <a:rPr lang="de-DE" sz="6000" b="1" dirty="0" smtClean="0">
                <a:solidFill>
                  <a:srgbClr val="0070C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Baum  (</a:t>
            </a:r>
            <a:r>
              <a:rPr lang="de-DE" sz="6000" b="1" dirty="0" smtClean="0">
                <a:solidFill>
                  <a:srgbClr val="0070C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Bäume)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9"/>
          <a:stretch/>
        </p:blipFill>
        <p:spPr>
          <a:xfrm>
            <a:off x="3365843" y="1164199"/>
            <a:ext cx="5563973" cy="55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48" y="146315"/>
            <a:ext cx="9745362" cy="89989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de-DE" sz="4800" b="1" dirty="0" smtClean="0">
                <a:solidFill>
                  <a:srgbClr val="C00000"/>
                </a:solidFill>
              </a:rPr>
              <a:t>1. Ein Jahr und vier Jahreszeiten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7747"/>
          <a:stretch/>
        </p:blipFill>
        <p:spPr>
          <a:xfrm>
            <a:off x="3588167" y="1186249"/>
            <a:ext cx="5628780" cy="54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16275" y="146315"/>
            <a:ext cx="8911687" cy="114702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de-DE" sz="5400" b="1" dirty="0">
                <a:solidFill>
                  <a:srgbClr val="C00000"/>
                </a:solidFill>
              </a:rPr>
              <a:t>2</a:t>
            </a:r>
            <a:r>
              <a:rPr lang="de-DE" sz="5400" b="1" dirty="0" smtClean="0">
                <a:solidFill>
                  <a:srgbClr val="C00000"/>
                </a:solidFill>
              </a:rPr>
              <a:t>. Wie ist </a:t>
            </a:r>
            <a:r>
              <a:rPr lang="de-DE" sz="5400" b="1" dirty="0" smtClean="0">
                <a:solidFill>
                  <a:schemeClr val="accent2">
                    <a:lumMod val="50000"/>
                  </a:schemeClr>
                </a:solidFill>
              </a:rPr>
              <a:t>das</a:t>
            </a:r>
            <a:r>
              <a:rPr lang="de-DE" sz="5400" b="1" dirty="0" smtClean="0">
                <a:solidFill>
                  <a:srgbClr val="C00000"/>
                </a:solidFill>
              </a:rPr>
              <a:t> </a:t>
            </a:r>
            <a:r>
              <a:rPr lang="de-DE" sz="5400" b="1" dirty="0">
                <a:solidFill>
                  <a:srgbClr val="C00000"/>
                </a:solidFill>
              </a:rPr>
              <a:t>W</a:t>
            </a:r>
            <a:r>
              <a:rPr lang="de-DE" sz="5400" b="1" dirty="0" smtClean="0">
                <a:solidFill>
                  <a:srgbClr val="C00000"/>
                </a:solidFill>
              </a:rPr>
              <a:t>etter?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3291703" y="1425147"/>
            <a:ext cx="5435531" cy="523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0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280" y="179267"/>
            <a:ext cx="8911687" cy="962432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>
                <a:solidFill>
                  <a:srgbClr val="0070C0"/>
                </a:solidFill>
              </a:rPr>
              <a:t>d</a:t>
            </a:r>
            <a:r>
              <a:rPr lang="de-DE" sz="6000" b="1" dirty="0" smtClean="0">
                <a:solidFill>
                  <a:srgbClr val="0070C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</a:t>
            </a:r>
            <a:r>
              <a:rPr lang="de-DE" sz="6000" b="1" dirty="0">
                <a:solidFill>
                  <a:srgbClr val="C00000"/>
                </a:solidFill>
              </a:rPr>
              <a:t>H</a:t>
            </a:r>
            <a:r>
              <a:rPr lang="de-DE" sz="6000" b="1" dirty="0" smtClean="0">
                <a:solidFill>
                  <a:srgbClr val="C00000"/>
                </a:solidFill>
              </a:rPr>
              <a:t>immel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1"/>
          <a:stretch/>
        </p:blipFill>
        <p:spPr>
          <a:xfrm>
            <a:off x="2898566" y="1077958"/>
            <a:ext cx="6311337" cy="483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66166" y="5853681"/>
            <a:ext cx="8911687" cy="962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6000" b="1" dirty="0">
                <a:solidFill>
                  <a:srgbClr val="0070C0"/>
                </a:solidFill>
              </a:rPr>
              <a:t>D</a:t>
            </a:r>
            <a:r>
              <a:rPr lang="de-DE" sz="6000" b="1" dirty="0" smtClean="0">
                <a:solidFill>
                  <a:srgbClr val="0070C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Himmel ist blau.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98566" y="1216606"/>
            <a:ext cx="2388972" cy="469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6000" b="1" dirty="0">
                <a:solidFill>
                  <a:srgbClr val="0070C0"/>
                </a:solidFill>
              </a:rPr>
              <a:t>a</a:t>
            </a:r>
            <a:r>
              <a:rPr lang="de-DE" sz="6000" b="1" dirty="0" smtClean="0">
                <a:solidFill>
                  <a:srgbClr val="0070C0"/>
                </a:solidFill>
              </a:rPr>
              <a:t>m </a:t>
            </a:r>
            <a:r>
              <a:rPr lang="de-DE" sz="6000" b="1" dirty="0" smtClean="0">
                <a:solidFill>
                  <a:srgbClr val="C00000"/>
                </a:solidFill>
              </a:rPr>
              <a:t>Himmel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430" y="0"/>
            <a:ext cx="8911687" cy="1229404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0070C0"/>
                </a:solidFill>
              </a:rPr>
              <a:t>d</a:t>
            </a:r>
            <a:r>
              <a:rPr lang="de-DE" sz="6000" b="1" dirty="0" smtClean="0">
                <a:solidFill>
                  <a:srgbClr val="0070C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Regen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9"/>
          <a:stretch/>
        </p:blipFill>
        <p:spPr>
          <a:xfrm>
            <a:off x="2994231" y="922639"/>
            <a:ext cx="5797693" cy="525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37233" y="5497773"/>
            <a:ext cx="8911687" cy="1229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6000" b="1" dirty="0" smtClean="0">
                <a:solidFill>
                  <a:srgbClr val="C00000"/>
                </a:solidFill>
              </a:rPr>
              <a:t>Es regnet.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24691" y="2965622"/>
            <a:ext cx="1944146" cy="973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nass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178" y="1216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0070C0"/>
                </a:solidFill>
              </a:rPr>
              <a:t>d</a:t>
            </a:r>
            <a:r>
              <a:rPr lang="de-DE" sz="6000" b="1" dirty="0" smtClean="0">
                <a:solidFill>
                  <a:srgbClr val="0070C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</a:t>
            </a:r>
            <a:r>
              <a:rPr lang="de-DE" sz="6000" b="1" dirty="0">
                <a:solidFill>
                  <a:srgbClr val="C00000"/>
                </a:solidFill>
              </a:rPr>
              <a:t>S</a:t>
            </a:r>
            <a:r>
              <a:rPr lang="de-DE" sz="6000" b="1" dirty="0" smtClean="0">
                <a:solidFill>
                  <a:srgbClr val="C00000"/>
                </a:solidFill>
              </a:rPr>
              <a:t>chnee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9" b="10631"/>
          <a:stretch/>
        </p:blipFill>
        <p:spPr>
          <a:xfrm>
            <a:off x="2383587" y="1087394"/>
            <a:ext cx="7229970" cy="478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2728" y="5624478"/>
            <a:ext cx="8911687" cy="1233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6000" b="1" dirty="0" smtClean="0">
                <a:solidFill>
                  <a:srgbClr val="0070C0"/>
                </a:solidFill>
              </a:rPr>
              <a:t>Es schneit.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613557" y="3045438"/>
            <a:ext cx="1791018" cy="917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weiß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7859" y="3021981"/>
            <a:ext cx="2092427" cy="917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kalt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708" y="15455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Sonne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"/>
          <a:stretch/>
        </p:blipFill>
        <p:spPr>
          <a:xfrm>
            <a:off x="3081342" y="1019620"/>
            <a:ext cx="5576626" cy="526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9714" y="564507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Sonne scheint.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00051" y="2799143"/>
            <a:ext cx="2433581" cy="984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5400" b="1" dirty="0" smtClean="0">
                <a:solidFill>
                  <a:srgbClr val="C00000"/>
                </a:solidFill>
              </a:rPr>
              <a:t>sonnig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34315" y="1745117"/>
            <a:ext cx="2092427" cy="917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5400" b="1" dirty="0" smtClean="0">
                <a:solidFill>
                  <a:srgbClr val="FFFF00"/>
                </a:solidFill>
              </a:rPr>
              <a:t>warm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1615" y="3837027"/>
            <a:ext cx="2092427" cy="917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5400" b="1" dirty="0">
                <a:solidFill>
                  <a:srgbClr val="FFC000"/>
                </a:solidFill>
              </a:rPr>
              <a:t>h</a:t>
            </a:r>
            <a:r>
              <a:rPr lang="de-DE" sz="5400" b="1" dirty="0" smtClean="0">
                <a:solidFill>
                  <a:srgbClr val="FFC000"/>
                </a:solidFill>
              </a:rPr>
              <a:t>eiß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387" y="88651"/>
            <a:ext cx="8911687" cy="1122312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00B0F0"/>
                </a:solidFill>
              </a:rPr>
              <a:t>d</a:t>
            </a:r>
            <a:r>
              <a:rPr lang="de-DE" sz="6000" b="1" dirty="0" smtClean="0">
                <a:solidFill>
                  <a:srgbClr val="00B0F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Wind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" b="16276"/>
          <a:stretch/>
        </p:blipFill>
        <p:spPr>
          <a:xfrm>
            <a:off x="2691828" y="1130111"/>
            <a:ext cx="7374809" cy="462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23388" y="5307321"/>
            <a:ext cx="8911687" cy="1122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6000" b="1" dirty="0">
                <a:solidFill>
                  <a:srgbClr val="00B0F0"/>
                </a:solidFill>
              </a:rPr>
              <a:t>D</a:t>
            </a:r>
            <a:r>
              <a:rPr lang="de-DE" sz="6000" b="1" dirty="0" smtClean="0">
                <a:solidFill>
                  <a:srgbClr val="00B0F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Wind  weht.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25886" y="2136830"/>
            <a:ext cx="2870786" cy="1122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5400" b="1" dirty="0" smtClean="0">
                <a:solidFill>
                  <a:srgbClr val="C00000"/>
                </a:solidFill>
              </a:rPr>
              <a:t>windig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124" y="129839"/>
            <a:ext cx="8911687" cy="1280890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Wolke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Wolken)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9"/>
          <a:stretch/>
        </p:blipFill>
        <p:spPr>
          <a:xfrm>
            <a:off x="3702479" y="1186249"/>
            <a:ext cx="4860184" cy="54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908" y="10709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00B050"/>
                </a:solidFill>
              </a:rPr>
              <a:t>d</a:t>
            </a:r>
            <a:r>
              <a:rPr lang="de-DE" sz="6000" b="1" dirty="0" smtClean="0">
                <a:solidFill>
                  <a:srgbClr val="00B050"/>
                </a:solidFill>
              </a:rPr>
              <a:t>as </a:t>
            </a:r>
            <a:r>
              <a:rPr lang="de-DE" sz="6000" b="1" dirty="0">
                <a:solidFill>
                  <a:srgbClr val="C00000"/>
                </a:solidFill>
              </a:rPr>
              <a:t>E</a:t>
            </a:r>
            <a:r>
              <a:rPr lang="de-DE" sz="6000" b="1" dirty="0" smtClean="0">
                <a:solidFill>
                  <a:srgbClr val="C00000"/>
                </a:solidFill>
              </a:rPr>
              <a:t>is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>
          <a:xfrm>
            <a:off x="3631512" y="1206750"/>
            <a:ext cx="5565883" cy="54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2227" y="105076"/>
            <a:ext cx="8910638" cy="11141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de-DE" sz="5000" b="1" dirty="0">
                <a:solidFill>
                  <a:srgbClr val="C00000"/>
                </a:solidFill>
              </a:rPr>
              <a:t>3</a:t>
            </a:r>
            <a:r>
              <a:rPr lang="de-DE" sz="5000" b="1" dirty="0" smtClean="0">
                <a:solidFill>
                  <a:srgbClr val="C00000"/>
                </a:solidFill>
              </a:rPr>
              <a:t>. Meine Lieblingsjahreszeit</a:t>
            </a:r>
            <a:endParaRPr lang="ru-RU" sz="5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/>
        </p:blipFill>
        <p:spPr>
          <a:xfrm>
            <a:off x="3671758" y="1269283"/>
            <a:ext cx="5027399" cy="540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9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613" y="138078"/>
            <a:ext cx="8911687" cy="1122311"/>
          </a:xfrm>
        </p:spPr>
        <p:txBody>
          <a:bodyPr>
            <a:noAutofit/>
          </a:bodyPr>
          <a:lstStyle/>
          <a:p>
            <a:r>
              <a:rPr lang="de-DE" sz="4800" b="1" dirty="0">
                <a:solidFill>
                  <a:srgbClr val="0070C0"/>
                </a:solidFill>
              </a:rPr>
              <a:t>e</a:t>
            </a:r>
            <a:r>
              <a:rPr lang="de-DE" sz="4800" b="1" dirty="0" smtClean="0">
                <a:solidFill>
                  <a:srgbClr val="0070C0"/>
                </a:solidFill>
              </a:rPr>
              <a:t>inen </a:t>
            </a:r>
            <a:r>
              <a:rPr lang="de-DE" sz="4800" b="1" dirty="0">
                <a:solidFill>
                  <a:srgbClr val="0070C0"/>
                </a:solidFill>
              </a:rPr>
              <a:t>S</a:t>
            </a:r>
            <a:r>
              <a:rPr lang="de-DE" sz="4800" b="1" dirty="0" smtClean="0">
                <a:solidFill>
                  <a:srgbClr val="0070C0"/>
                </a:solidFill>
              </a:rPr>
              <a:t>chneemann machen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>
          <a:xfrm>
            <a:off x="3537252" y="1202724"/>
            <a:ext cx="5573798" cy="55605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6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232" y="305482"/>
            <a:ext cx="8911687" cy="104147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6000" b="1" dirty="0" smtClean="0">
                <a:solidFill>
                  <a:srgbClr val="C00000"/>
                </a:solidFill>
              </a:rPr>
              <a:t>Vier Jahreszeiten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6719" y="1674430"/>
            <a:ext cx="77373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Es 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war </a:t>
            </a:r>
            <a:r>
              <a:rPr lang="de-DE" sz="4000" b="1" dirty="0">
                <a:solidFill>
                  <a:srgbClr val="FF0000"/>
                </a:solidFill>
                <a:latin typeface="+mj-lt"/>
              </a:rPr>
              <a:t>eine Mutter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</a:t>
            </a:r>
          </a:p>
          <a:p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Die hatte </a:t>
            </a:r>
            <a:r>
              <a:rPr lang="de-DE" sz="4000" b="1" dirty="0">
                <a:solidFill>
                  <a:srgbClr val="FFC000"/>
                </a:solidFill>
                <a:latin typeface="+mj-lt"/>
              </a:rPr>
              <a:t>vier Kinder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</a:p>
          <a:p>
            <a:r>
              <a:rPr lang="de-DE" sz="4000" b="1" dirty="0">
                <a:solidFill>
                  <a:srgbClr val="0070C0"/>
                </a:solidFill>
                <a:latin typeface="+mj-lt"/>
              </a:rPr>
              <a:t>Den Frühling, den Sommer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</a:t>
            </a:r>
          </a:p>
          <a:p>
            <a:r>
              <a:rPr lang="de-DE" sz="4000" b="1" dirty="0">
                <a:solidFill>
                  <a:srgbClr val="0070C0"/>
                </a:solidFill>
                <a:latin typeface="+mj-lt"/>
              </a:rPr>
              <a:t>Den Herbst 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und </a:t>
            </a:r>
            <a:r>
              <a:rPr lang="de-DE" sz="4000" b="1" dirty="0">
                <a:solidFill>
                  <a:srgbClr val="0070C0"/>
                </a:solidFill>
                <a:latin typeface="+mj-lt"/>
              </a:rPr>
              <a:t>den Winter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  <a:p>
            <a:r>
              <a:rPr lang="de-DE" sz="4000" b="1" dirty="0" smtClean="0">
                <a:solidFill>
                  <a:srgbClr val="0070C0"/>
                </a:solidFill>
                <a:latin typeface="+mj-lt"/>
              </a:rPr>
              <a:t>Der </a:t>
            </a:r>
            <a:r>
              <a:rPr lang="de-DE" sz="4000" b="1" dirty="0">
                <a:solidFill>
                  <a:srgbClr val="0070C0"/>
                </a:solidFill>
                <a:latin typeface="+mj-lt"/>
              </a:rPr>
              <a:t>Frühling 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bringt </a:t>
            </a:r>
            <a:r>
              <a:rPr lang="de-DE" sz="4000" b="1" dirty="0">
                <a:solidFill>
                  <a:srgbClr val="FFC000"/>
                </a:solidFill>
                <a:latin typeface="+mj-lt"/>
              </a:rPr>
              <a:t>Blumen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</a:t>
            </a:r>
          </a:p>
          <a:p>
            <a:r>
              <a:rPr lang="de-DE" sz="4000" b="1" dirty="0">
                <a:solidFill>
                  <a:srgbClr val="0070C0"/>
                </a:solidFill>
                <a:latin typeface="+mj-lt"/>
              </a:rPr>
              <a:t>Der Sommer den Klee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</a:t>
            </a:r>
          </a:p>
          <a:p>
            <a:r>
              <a:rPr lang="de-DE" sz="4000" b="1" dirty="0">
                <a:solidFill>
                  <a:srgbClr val="0070C0"/>
                </a:solidFill>
                <a:latin typeface="+mj-lt"/>
              </a:rPr>
              <a:t>Der Herbst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der bringt </a:t>
            </a:r>
            <a:r>
              <a:rPr lang="de-DE" sz="4000" b="1" dirty="0">
                <a:solidFill>
                  <a:srgbClr val="FFC000"/>
                </a:solidFill>
                <a:latin typeface="+mj-lt"/>
              </a:rPr>
              <a:t>Trauben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</a:t>
            </a:r>
          </a:p>
          <a:p>
            <a:r>
              <a:rPr lang="de-DE" sz="4000" b="1" dirty="0">
                <a:solidFill>
                  <a:srgbClr val="0070C0"/>
                </a:solidFill>
                <a:latin typeface="+mj-lt"/>
              </a:rPr>
              <a:t>Der Winter den Schnee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  <a:p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r="12830" b="7387"/>
          <a:stretch/>
        </p:blipFill>
        <p:spPr>
          <a:xfrm>
            <a:off x="8878565" y="1674430"/>
            <a:ext cx="2604980" cy="40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096" y="154553"/>
            <a:ext cx="8911687" cy="1048171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rodeln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8"/>
          <a:stretch/>
        </p:blipFill>
        <p:spPr>
          <a:xfrm>
            <a:off x="3461463" y="1111468"/>
            <a:ext cx="5575445" cy="55694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2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708" y="11336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Rad fahren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>
          <a:xfrm>
            <a:off x="3440541" y="1347013"/>
            <a:ext cx="5340993" cy="53282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8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460" y="162791"/>
            <a:ext cx="8911687" cy="1031695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Schlittschuh laufen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>
          <a:xfrm>
            <a:off x="3707027" y="1364970"/>
            <a:ext cx="5296930" cy="52912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3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416" y="113364"/>
            <a:ext cx="8911687" cy="842225"/>
          </a:xfrm>
        </p:spPr>
        <p:txBody>
          <a:bodyPr>
            <a:noAutofit/>
          </a:bodyPr>
          <a:lstStyle/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Schi laufen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>
          <a:xfrm>
            <a:off x="3863056" y="1246145"/>
            <a:ext cx="5366405" cy="53606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8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368" y="96888"/>
            <a:ext cx="8911687" cy="1138788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Federball spielen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>
          <a:xfrm>
            <a:off x="3358718" y="1134843"/>
            <a:ext cx="5480482" cy="54745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983" y="9688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rgbClr val="0070C0"/>
                </a:solidFill>
              </a:rPr>
              <a:t>i</a:t>
            </a:r>
            <a:r>
              <a:rPr lang="de-DE" sz="5400" b="1" dirty="0" smtClean="0">
                <a:solidFill>
                  <a:srgbClr val="0070C0"/>
                </a:solidFill>
              </a:rPr>
              <a:t>m </a:t>
            </a:r>
            <a:r>
              <a:rPr lang="de-DE" sz="5400" b="1" dirty="0">
                <a:solidFill>
                  <a:srgbClr val="0070C0"/>
                </a:solidFill>
              </a:rPr>
              <a:t>G</a:t>
            </a:r>
            <a:r>
              <a:rPr lang="de-DE" sz="5400" b="1" dirty="0" smtClean="0">
                <a:solidFill>
                  <a:srgbClr val="0070C0"/>
                </a:solidFill>
              </a:rPr>
              <a:t>arten arbeiten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>
          <a:xfrm>
            <a:off x="3854782" y="1165703"/>
            <a:ext cx="5630087" cy="56166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4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475" y="96888"/>
            <a:ext cx="8911687" cy="1163501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rgbClr val="0070C0"/>
                </a:solidFill>
              </a:rPr>
              <a:t>s</a:t>
            </a:r>
            <a:r>
              <a:rPr lang="de-DE" sz="5400" b="1" dirty="0" smtClean="0">
                <a:solidFill>
                  <a:srgbClr val="0070C0"/>
                </a:solidFill>
              </a:rPr>
              <a:t>pazieren gehen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9"/>
          <a:stretch/>
        </p:blipFill>
        <p:spPr>
          <a:xfrm>
            <a:off x="3637691" y="1156443"/>
            <a:ext cx="5621639" cy="55353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0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178" y="113364"/>
            <a:ext cx="8911687" cy="1072885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Versteck spielen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>
          <a:xfrm>
            <a:off x="2833818" y="1101173"/>
            <a:ext cx="6763264" cy="54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>
          <a:xfrm>
            <a:off x="1594708" y="224914"/>
            <a:ext cx="2491259" cy="24853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>
          <a:xfrm>
            <a:off x="4206103" y="224914"/>
            <a:ext cx="2488024" cy="24853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8"/>
          <a:stretch/>
        </p:blipFill>
        <p:spPr>
          <a:xfrm>
            <a:off x="6814263" y="224914"/>
            <a:ext cx="2488023" cy="24853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>
          <a:xfrm>
            <a:off x="9422422" y="224914"/>
            <a:ext cx="2488024" cy="24853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9"/>
          <a:stretch/>
        </p:blipFill>
        <p:spPr>
          <a:xfrm>
            <a:off x="1594708" y="3513836"/>
            <a:ext cx="2491259" cy="2453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>
          <a:xfrm>
            <a:off x="4206104" y="3513837"/>
            <a:ext cx="2458863" cy="2453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>
          <a:xfrm>
            <a:off x="6785104" y="3513836"/>
            <a:ext cx="2458862" cy="2453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>
          <a:xfrm>
            <a:off x="9364103" y="3513836"/>
            <a:ext cx="2455668" cy="2453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94708" y="2792627"/>
            <a:ext cx="2491259" cy="6507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inen Schneemann machen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202868" y="2792627"/>
            <a:ext cx="2491259" cy="6507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Schlittschuh laufen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812644" y="2786647"/>
            <a:ext cx="2491259" cy="6507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rodeln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9334790" y="2786647"/>
            <a:ext cx="2491259" cy="6507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Schi laufen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594707" y="6037270"/>
            <a:ext cx="2491259" cy="6507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pazieren gehen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085966" y="6037269"/>
            <a:ext cx="2491259" cy="6507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 Garten arbeiten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664967" y="6037268"/>
            <a:ext cx="2491259" cy="6507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 fahren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9341751" y="6037267"/>
            <a:ext cx="2491259" cy="6507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Federball spielen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960" y="189471"/>
            <a:ext cx="8911687" cy="1136822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0070C0"/>
                </a:solidFill>
              </a:rPr>
              <a:t>Der Winter ist da.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>
            <a:off x="3356601" y="1305860"/>
            <a:ext cx="5454710" cy="544578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6045" y="1305860"/>
            <a:ext cx="2989830" cy="55193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3200" b="1" dirty="0" smtClean="0">
                <a:solidFill>
                  <a:srgbClr val="0070C0"/>
                </a:solidFill>
              </a:rPr>
              <a:t>Es ist kalt.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6045" y="1997015"/>
            <a:ext cx="2989830" cy="6590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3200" b="1" dirty="0" smtClean="0">
                <a:solidFill>
                  <a:srgbClr val="0070C0"/>
                </a:solidFill>
              </a:rPr>
              <a:t>Es schneit.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6045" y="2813135"/>
            <a:ext cx="2989830" cy="6590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3200" b="1" dirty="0" smtClean="0">
                <a:solidFill>
                  <a:srgbClr val="0070C0"/>
                </a:solidFill>
              </a:rPr>
              <a:t>Alles ist weiß.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6045" y="3631457"/>
            <a:ext cx="2989830" cy="1112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3200" b="1" dirty="0" smtClean="0">
                <a:solidFill>
                  <a:srgbClr val="0070C0"/>
                </a:solidFill>
              </a:rPr>
              <a:t>Überall liegt Schnee.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962037" y="1326293"/>
            <a:ext cx="3093706" cy="1112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3200" b="1" dirty="0">
                <a:solidFill>
                  <a:srgbClr val="0070C0"/>
                </a:solidFill>
              </a:rPr>
              <a:t>Die Kinder </a:t>
            </a:r>
            <a:r>
              <a:rPr lang="de-DE" sz="3200" b="1" dirty="0" smtClean="0">
                <a:solidFill>
                  <a:srgbClr val="0070C0"/>
                </a:solidFill>
              </a:rPr>
              <a:t>  laufen </a:t>
            </a:r>
            <a:r>
              <a:rPr lang="de-DE" sz="3200" b="1" dirty="0">
                <a:solidFill>
                  <a:srgbClr val="0070C0"/>
                </a:solidFill>
              </a:rPr>
              <a:t>Schi.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962037" y="3848132"/>
            <a:ext cx="3113192" cy="109151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3200" b="1" dirty="0" smtClean="0">
                <a:solidFill>
                  <a:srgbClr val="0070C0"/>
                </a:solidFill>
              </a:rPr>
              <a:t>Sie machen </a:t>
            </a:r>
            <a:r>
              <a:rPr lang="de-DE" sz="3200" b="1" dirty="0" err="1" smtClean="0">
                <a:solidFill>
                  <a:srgbClr val="0070C0"/>
                </a:solidFill>
              </a:rPr>
              <a:t>Scheemänner</a:t>
            </a:r>
            <a:r>
              <a:rPr lang="de-DE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962037" y="5099185"/>
            <a:ext cx="3113192" cy="127062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400" b="1" dirty="0" smtClean="0">
                <a:solidFill>
                  <a:srgbClr val="0070C0"/>
                </a:solidFill>
              </a:rPr>
              <a:t>Die Wintermonate sind Dezember, Januar, Februar.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962037" y="2586593"/>
            <a:ext cx="3093706" cy="1112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3200" b="1" dirty="0">
                <a:solidFill>
                  <a:srgbClr val="0070C0"/>
                </a:solidFill>
              </a:rPr>
              <a:t>Die Kinder </a:t>
            </a:r>
            <a:r>
              <a:rPr lang="de-DE" sz="3200" b="1" dirty="0" smtClean="0">
                <a:solidFill>
                  <a:srgbClr val="0070C0"/>
                </a:solidFill>
              </a:rPr>
              <a:t>  laufen Schlittschuh.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  <p:bldP spid="1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854" y="179267"/>
            <a:ext cx="9988849" cy="899890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>
                <a:solidFill>
                  <a:srgbClr val="FF0000"/>
                </a:solidFill>
              </a:rPr>
              <a:t>d</a:t>
            </a:r>
            <a:r>
              <a:rPr lang="de-DE" sz="4800" b="1" dirty="0" smtClean="0">
                <a:solidFill>
                  <a:srgbClr val="FF0000"/>
                </a:solidFill>
              </a:rPr>
              <a:t>ie</a:t>
            </a:r>
            <a:r>
              <a:rPr lang="de-DE" sz="4800" b="1" dirty="0" smtClean="0">
                <a:solidFill>
                  <a:srgbClr val="C00000"/>
                </a:solidFill>
              </a:rPr>
              <a:t> Jahreszeit (</a:t>
            </a:r>
            <a:r>
              <a:rPr lang="de-DE" sz="4800" b="1" dirty="0" smtClean="0">
                <a:solidFill>
                  <a:srgbClr val="FFC000"/>
                </a:solidFill>
              </a:rPr>
              <a:t>die</a:t>
            </a:r>
            <a:r>
              <a:rPr lang="de-DE" sz="4800" b="1" dirty="0" smtClean="0">
                <a:solidFill>
                  <a:srgbClr val="C00000"/>
                </a:solidFill>
              </a:rPr>
              <a:t> </a:t>
            </a:r>
            <a:r>
              <a:rPr lang="de-DE" sz="4800" b="1" dirty="0">
                <a:solidFill>
                  <a:srgbClr val="C00000"/>
                </a:solidFill>
              </a:rPr>
              <a:t>J</a:t>
            </a:r>
            <a:r>
              <a:rPr lang="de-DE" sz="4800" b="1" dirty="0" smtClean="0">
                <a:solidFill>
                  <a:srgbClr val="C00000"/>
                </a:solidFill>
              </a:rPr>
              <a:t>ahreszeiten</a:t>
            </a:r>
            <a:r>
              <a:rPr lang="de-DE" sz="4800" b="1" dirty="0">
                <a:solidFill>
                  <a:srgbClr val="C00000"/>
                </a:solidFill>
              </a:rPr>
              <a:t>)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 b="19501"/>
          <a:stretch/>
        </p:blipFill>
        <p:spPr>
          <a:xfrm>
            <a:off x="1861752" y="1079157"/>
            <a:ext cx="8924465" cy="543636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61752" y="1098735"/>
            <a:ext cx="2064609" cy="4678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2800" b="1" dirty="0">
                <a:solidFill>
                  <a:srgbClr val="0070C0"/>
                </a:solidFill>
              </a:rPr>
              <a:t>d</a:t>
            </a:r>
            <a:r>
              <a:rPr lang="de-DE" sz="2800" b="1" dirty="0" smtClean="0">
                <a:solidFill>
                  <a:srgbClr val="0070C0"/>
                </a:solidFill>
              </a:rPr>
              <a:t>er </a:t>
            </a:r>
            <a:r>
              <a:rPr lang="de-D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Herbst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02825" y="1088172"/>
            <a:ext cx="2064609" cy="4678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2800" b="1" dirty="0">
                <a:solidFill>
                  <a:srgbClr val="0070C0"/>
                </a:solidFill>
              </a:rPr>
              <a:t>d</a:t>
            </a:r>
            <a:r>
              <a:rPr lang="de-DE" sz="2800" b="1" dirty="0" smtClean="0">
                <a:solidFill>
                  <a:srgbClr val="0070C0"/>
                </a:solidFill>
              </a:rPr>
              <a:t>er </a:t>
            </a:r>
            <a:r>
              <a:rPr lang="de-D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Winter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36925" y="1091433"/>
            <a:ext cx="2289900" cy="4678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2800" b="1" dirty="0">
                <a:solidFill>
                  <a:srgbClr val="0070C0"/>
                </a:solidFill>
              </a:rPr>
              <a:t>d</a:t>
            </a:r>
            <a:r>
              <a:rPr lang="de-DE" sz="2800" b="1" dirty="0" smtClean="0">
                <a:solidFill>
                  <a:srgbClr val="0070C0"/>
                </a:solidFill>
              </a:rPr>
              <a:t>er </a:t>
            </a:r>
            <a:r>
              <a:rPr lang="de-D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Frühling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96317" y="1098735"/>
            <a:ext cx="2289900" cy="4678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2800" b="1" dirty="0">
                <a:solidFill>
                  <a:srgbClr val="0070C0"/>
                </a:solidFill>
              </a:rPr>
              <a:t>d</a:t>
            </a:r>
            <a:r>
              <a:rPr lang="de-DE" sz="2800" b="1" dirty="0" smtClean="0">
                <a:solidFill>
                  <a:srgbClr val="0070C0"/>
                </a:solidFill>
              </a:rPr>
              <a:t>er </a:t>
            </a:r>
            <a:r>
              <a:rPr lang="de-D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Sommer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842" y="31302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 smtClean="0">
                <a:solidFill>
                  <a:srgbClr val="002060"/>
                </a:solidFill>
              </a:rPr>
              <a:t>Januar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8842" y="2030459"/>
            <a:ext cx="7031843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30B1"/>
                </a:solidFill>
                <a:latin typeface="+mj-lt"/>
              </a:rPr>
              <a:t>Ich bin der Monat Januar.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Mit mir beginnt das neue Jahr.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Ich bringe Frost.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Ich bringe Schnee.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Mit Eis sind Fluss und See.</a:t>
            </a:r>
            <a:endParaRPr lang="ru-RU" sz="36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2"/>
          <a:stretch/>
        </p:blipFill>
        <p:spPr>
          <a:xfrm>
            <a:off x="7315200" y="3136311"/>
            <a:ext cx="4526961" cy="30570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72660" y="4402122"/>
            <a:ext cx="2168163" cy="848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4000" b="1" dirty="0" smtClean="0">
                <a:solidFill>
                  <a:srgbClr val="002060"/>
                </a:solidFill>
              </a:rPr>
              <a:t>Januar</a:t>
            </a:r>
            <a:r>
              <a:rPr lang="de-DE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559" y="8678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 smtClean="0">
                <a:solidFill>
                  <a:srgbClr val="002060"/>
                </a:solidFill>
              </a:rPr>
              <a:t>Der Schneemann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3192" y="1367672"/>
            <a:ext cx="9832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30B1"/>
                </a:solidFill>
                <a:latin typeface="+mj-lt"/>
              </a:rPr>
              <a:t>Schneemann, Schneemann, kalter Mann!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Hat eine rote Nase dran,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Schwarze Augen, schwarzen Mund.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Du bist dick und kugelrund!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Kommt der liebe Sonnenschein,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Wirst du </a:t>
            </a:r>
            <a:r>
              <a:rPr lang="de-DE" sz="3600" b="1" dirty="0" smtClean="0">
                <a:solidFill>
                  <a:srgbClr val="0030B1"/>
                </a:solidFill>
                <a:latin typeface="+mj-lt"/>
              </a:rPr>
              <a:t>bald </a:t>
            </a:r>
            <a:r>
              <a:rPr lang="de-DE" sz="3600" b="1" dirty="0">
                <a:solidFill>
                  <a:srgbClr val="0030B1"/>
                </a:solidFill>
                <a:latin typeface="+mj-lt"/>
              </a:rPr>
              <a:t>geschmolzen sein!</a:t>
            </a:r>
            <a:endParaRPr lang="ru-RU" sz="3600" b="1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>
          <a:xfrm>
            <a:off x="8858544" y="3102892"/>
            <a:ext cx="3000375" cy="352031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21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779" y="1244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 smtClean="0">
                <a:solidFill>
                  <a:srgbClr val="002060"/>
                </a:solidFill>
              </a:rPr>
              <a:t>Der erste </a:t>
            </a:r>
            <a:r>
              <a:rPr lang="de-DE" sz="6000" b="1" dirty="0">
                <a:solidFill>
                  <a:srgbClr val="002060"/>
                </a:solidFill>
              </a:rPr>
              <a:t>S</a:t>
            </a:r>
            <a:r>
              <a:rPr lang="de-DE" sz="6000" b="1" dirty="0" smtClean="0">
                <a:solidFill>
                  <a:srgbClr val="002060"/>
                </a:solidFill>
              </a:rPr>
              <a:t>chnee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966" y="1904291"/>
            <a:ext cx="78682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30B1"/>
                </a:solidFill>
                <a:latin typeface="+mj-lt"/>
              </a:rPr>
              <a:t>Der erste Schnee.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Der erste Schnee.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Die weißen Flocken fliegen.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Die Luft ist rein.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Der Wind weht kalt. 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Und Garten, Wiese, Feld und Wald</a:t>
            </a:r>
            <a:r>
              <a:rPr lang="de-DE" sz="3600" b="1" dirty="0">
                <a:latin typeface="+mj-lt"/>
              </a:rPr>
              <a:t/>
            </a:r>
            <a:br>
              <a:rPr lang="de-DE" sz="3600" b="1" dirty="0">
                <a:latin typeface="+mj-lt"/>
              </a:rPr>
            </a:br>
            <a:r>
              <a:rPr lang="de-DE" sz="3600" b="1" dirty="0">
                <a:solidFill>
                  <a:srgbClr val="0030B1"/>
                </a:solidFill>
                <a:latin typeface="+mj-lt"/>
              </a:rPr>
              <a:t>in weißer Hülle liegen.</a:t>
            </a:r>
            <a:endParaRPr lang="ru-RU" sz="36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3"/>
          <a:stretch/>
        </p:blipFill>
        <p:spPr>
          <a:xfrm>
            <a:off x="8492241" y="1207418"/>
            <a:ext cx="3366678" cy="332863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90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145" y="13391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 smtClean="0">
                <a:solidFill>
                  <a:srgbClr val="FFC000"/>
                </a:solidFill>
              </a:rPr>
              <a:t>Der Herbst 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3"/>
          <a:stretch/>
        </p:blipFill>
        <p:spPr>
          <a:xfrm>
            <a:off x="8154187" y="1301749"/>
            <a:ext cx="3664876" cy="331815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53767" y="1301749"/>
            <a:ext cx="78655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2969B0"/>
                </a:solidFill>
                <a:latin typeface="Trebuchet MS" panose="020B0603020202020204" pitchFamily="34" charset="0"/>
              </a:rPr>
              <a:t> </a:t>
            </a:r>
            <a:r>
              <a:rPr lang="de-DE" sz="3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 </a:t>
            </a: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Herbst ist da.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Die Herbstmonate </a:t>
            </a:r>
            <a:r>
              <a:rPr lang="de-DE" sz="3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heißen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September, Oktober, November.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Das Wetter ist nicht gut.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Oft regnet es.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Alles ist nass.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Es ist windig.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Die bunten Blätter fallen auf die Erde.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Der Himmel ist grau.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Die Vögel fliegen nach Süden.</a:t>
            </a:r>
            <a:r>
              <a:rPr lang="de-DE" sz="3000" b="1" dirty="0">
                <a:solidFill>
                  <a:srgbClr val="C00000"/>
                </a:solidFill>
              </a:rPr>
              <a:t/>
            </a:r>
            <a:br>
              <a:rPr lang="de-DE" sz="3000" b="1" dirty="0">
                <a:solidFill>
                  <a:srgbClr val="C00000"/>
                </a:solidFill>
              </a:rPr>
            </a:b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 Im Herbst gehen die Kinder in die </a:t>
            </a:r>
            <a:r>
              <a:rPr lang="de-DE" sz="3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Schule</a:t>
            </a:r>
            <a:r>
              <a:rPr lang="de-DE" sz="3000" b="1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endParaRPr lang="ru-RU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6216" y="70560"/>
            <a:ext cx="4271875" cy="1016835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rgbClr val="C00000"/>
                </a:solidFill>
              </a:rPr>
              <a:t>Blätter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6256" y="70560"/>
            <a:ext cx="439689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000" b="1" dirty="0" smtClean="0">
                <a:solidFill>
                  <a:srgbClr val="CC3300"/>
                </a:solidFill>
                <a:latin typeface="+mj-lt"/>
              </a:rPr>
              <a:t>Das </a:t>
            </a:r>
            <a:r>
              <a:rPr lang="de-DE" sz="2000" b="1" dirty="0">
                <a:solidFill>
                  <a:srgbClr val="CC3300"/>
                </a:solidFill>
                <a:latin typeface="+mj-lt"/>
              </a:rPr>
              <a:t>erste Blatt ist gelb,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das zweite Blatt ist rot,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das dritte Blatt ist braun.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Sie liegen um den Baum.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/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</a:t>
            </a:r>
            <a:r>
              <a:rPr lang="de-DE" sz="2000" b="1" u="sng" dirty="0">
                <a:solidFill>
                  <a:srgbClr val="C00000"/>
                </a:solidFill>
                <a:latin typeface="+mj-lt"/>
              </a:rPr>
              <a:t>Refrain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:</a:t>
            </a:r>
            <a:r>
              <a:rPr lang="de-DE" sz="2000" b="1" dirty="0">
                <a:solidFill>
                  <a:srgbClr val="CC3300"/>
                </a:solidFill>
                <a:latin typeface="+mj-lt"/>
              </a:rPr>
              <a:t/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</a:t>
            </a:r>
            <a:r>
              <a:rPr lang="de-DE" sz="2000" b="1" i="1" dirty="0">
                <a:solidFill>
                  <a:srgbClr val="CC3300"/>
                </a:solidFill>
                <a:latin typeface="+mj-lt"/>
              </a:rPr>
              <a:t>Da kommt ein Wind,</a:t>
            </a:r>
            <a:br>
              <a:rPr lang="de-DE" sz="2000" b="1" i="1" dirty="0">
                <a:solidFill>
                  <a:srgbClr val="CC3300"/>
                </a:solidFill>
                <a:latin typeface="+mj-lt"/>
              </a:rPr>
            </a:br>
            <a:r>
              <a:rPr lang="de-DE" sz="2000" b="1" i="1" dirty="0">
                <a:solidFill>
                  <a:srgbClr val="CC3300"/>
                </a:solidFill>
                <a:latin typeface="+mj-lt"/>
              </a:rPr>
              <a:t> lässt sie tanzen geschwind,</a:t>
            </a:r>
            <a:br>
              <a:rPr lang="de-DE" sz="2000" b="1" i="1" dirty="0">
                <a:solidFill>
                  <a:srgbClr val="CC3300"/>
                </a:solidFill>
                <a:latin typeface="+mj-lt"/>
              </a:rPr>
            </a:br>
            <a:r>
              <a:rPr lang="de-DE" sz="2000" b="1" i="1" dirty="0">
                <a:solidFill>
                  <a:srgbClr val="CC3300"/>
                </a:solidFill>
                <a:latin typeface="+mj-lt"/>
              </a:rPr>
              <a:t> das gelb und rot und braun –</a:t>
            </a:r>
            <a:br>
              <a:rPr lang="de-DE" sz="2000" b="1" i="1" dirty="0">
                <a:solidFill>
                  <a:srgbClr val="CC3300"/>
                </a:solidFill>
                <a:latin typeface="+mj-lt"/>
              </a:rPr>
            </a:br>
            <a:r>
              <a:rPr lang="de-DE" sz="2000" b="1" i="1" dirty="0">
                <a:solidFill>
                  <a:srgbClr val="CC3300"/>
                </a:solidFill>
                <a:latin typeface="+mj-lt"/>
              </a:rPr>
              <a:t> um den Baum.</a:t>
            </a:r>
            <a:r>
              <a:rPr lang="de-DE" sz="2000" b="1" dirty="0">
                <a:solidFill>
                  <a:srgbClr val="CC3300"/>
                </a:solidFill>
                <a:latin typeface="+mj-lt"/>
              </a:rPr>
              <a:t/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Das vierte Blatt ist gelb,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das fünfte Blatt ist rot,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das sechste Blatt ist braun.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Sie liegen um den Baum.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/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00000"/>
                </a:solidFill>
                <a:latin typeface="+mj-lt"/>
              </a:rPr>
              <a:t> </a:t>
            </a:r>
            <a:r>
              <a:rPr lang="de-DE" sz="2000" b="1" u="sng" dirty="0">
                <a:solidFill>
                  <a:srgbClr val="C00000"/>
                </a:solidFill>
                <a:latin typeface="+mj-lt"/>
              </a:rPr>
              <a:t>Refrain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.</a:t>
            </a:r>
            <a:r>
              <a:rPr lang="de-DE" sz="2000" b="1" dirty="0">
                <a:solidFill>
                  <a:srgbClr val="CC3300"/>
                </a:solidFill>
                <a:latin typeface="+mj-lt"/>
              </a:rPr>
              <a:t/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/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Das siebte Blatt ist gelb,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das achte Blatt ist rot,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das neunte Blatt ist braun.</a:t>
            </a:r>
            <a:br>
              <a:rPr lang="de-DE" sz="2000" b="1" dirty="0">
                <a:solidFill>
                  <a:srgbClr val="CC3300"/>
                </a:solidFill>
                <a:latin typeface="+mj-lt"/>
              </a:rPr>
            </a:br>
            <a:r>
              <a:rPr lang="de-DE" sz="2000" b="1" dirty="0">
                <a:solidFill>
                  <a:srgbClr val="CC3300"/>
                </a:solidFill>
                <a:latin typeface="+mj-lt"/>
              </a:rPr>
              <a:t> Sie liegen um den Baum</a:t>
            </a:r>
            <a:r>
              <a:rPr lang="de-DE" sz="2000" b="1" dirty="0" smtClean="0">
                <a:solidFill>
                  <a:srgbClr val="CC3300"/>
                </a:solidFill>
                <a:latin typeface="+mj-lt"/>
              </a:rPr>
              <a:t>.</a:t>
            </a:r>
            <a:endParaRPr lang="ru-RU" sz="2000" b="1" dirty="0">
              <a:solidFill>
                <a:srgbClr val="CC33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>
          <a:xfrm>
            <a:off x="6294819" y="1201340"/>
            <a:ext cx="5503599" cy="541627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23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315" y="13391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 smtClean="0">
                <a:solidFill>
                  <a:srgbClr val="00B050"/>
                </a:solidFill>
              </a:rPr>
              <a:t>Der Frühling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7584" y="1414806"/>
            <a:ext cx="65422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 smtClean="0">
                <a:solidFill>
                  <a:srgbClr val="0030B1"/>
                </a:solidFill>
                <a:latin typeface="+mj-lt"/>
              </a:rPr>
              <a:t> </a:t>
            </a:r>
            <a:r>
              <a:rPr lang="de-DE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Die </a:t>
            </a:r>
            <a:r>
              <a:rPr lang="de-DE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Sonne scheint hell.</a:t>
            </a:r>
            <a:br>
              <a:rPr lang="de-DE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de-DE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Der Himmel ist blau.</a:t>
            </a:r>
            <a:br>
              <a:rPr lang="de-DE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de-DE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Die Blumen blühen.</a:t>
            </a:r>
            <a:br>
              <a:rPr lang="de-DE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de-DE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ist warm.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8"/>
          <a:stretch/>
        </p:blipFill>
        <p:spPr>
          <a:xfrm>
            <a:off x="6483158" y="2237039"/>
            <a:ext cx="5464525" cy="374967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69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693" y="21875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 smtClean="0">
                <a:solidFill>
                  <a:srgbClr val="FF0000"/>
                </a:solidFill>
              </a:rPr>
              <a:t>Der Sommer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739" y="1567108"/>
            <a:ext cx="6664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Trebuchet MS" panose="020B0603020202020204" pitchFamily="34" charset="0"/>
              </a:rPr>
              <a:t> </a:t>
            </a:r>
            <a:r>
              <a:rPr lang="de-DE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sz="3200" b="1" dirty="0" smtClean="0">
                <a:solidFill>
                  <a:srgbClr val="C00000"/>
                </a:solidFill>
                <a:latin typeface="+mj-lt"/>
              </a:rPr>
              <a:t>Der Sommer </a:t>
            </a:r>
            <a:r>
              <a:rPr lang="de-DE" sz="3200" b="1" dirty="0">
                <a:solidFill>
                  <a:srgbClr val="C00000"/>
                </a:solidFill>
                <a:latin typeface="+mj-lt"/>
              </a:rPr>
              <a:t>ist da.</a:t>
            </a:r>
            <a:br>
              <a:rPr lang="de-DE" sz="3200" b="1" dirty="0">
                <a:solidFill>
                  <a:srgbClr val="C00000"/>
                </a:solidFill>
                <a:latin typeface="+mj-lt"/>
              </a:rPr>
            </a:br>
            <a:r>
              <a:rPr lang="de-DE" sz="3200" b="1" dirty="0">
                <a:solidFill>
                  <a:srgbClr val="C00000"/>
                </a:solidFill>
                <a:latin typeface="+mj-lt"/>
              </a:rPr>
              <a:t> Die </a:t>
            </a:r>
            <a:r>
              <a:rPr lang="de-DE" sz="3200" b="1" dirty="0" smtClean="0">
                <a:solidFill>
                  <a:srgbClr val="C00000"/>
                </a:solidFill>
                <a:latin typeface="+mj-lt"/>
              </a:rPr>
              <a:t>Sommermonate heißen</a:t>
            </a:r>
            <a:r>
              <a:rPr lang="de-DE" sz="32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de-DE" sz="3200" b="1" dirty="0">
                <a:solidFill>
                  <a:srgbClr val="C00000"/>
                </a:solidFill>
                <a:latin typeface="+mj-lt"/>
              </a:rPr>
            </a:br>
            <a:r>
              <a:rPr lang="de-DE" sz="3200" b="1" dirty="0">
                <a:solidFill>
                  <a:srgbClr val="C00000"/>
                </a:solidFill>
                <a:latin typeface="+mj-lt"/>
              </a:rPr>
              <a:t> </a:t>
            </a:r>
            <a:r>
              <a:rPr lang="de-DE" sz="3200" b="1" dirty="0" smtClean="0">
                <a:solidFill>
                  <a:srgbClr val="C00000"/>
                </a:solidFill>
                <a:latin typeface="+mj-lt"/>
              </a:rPr>
              <a:t>Juni, Juli, August.</a:t>
            </a:r>
            <a:r>
              <a:rPr lang="de-DE" sz="32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de-DE" sz="3200" b="1" dirty="0">
                <a:solidFill>
                  <a:srgbClr val="C00000"/>
                </a:solidFill>
                <a:latin typeface="+mj-lt"/>
              </a:rPr>
            </a:br>
            <a:r>
              <a:rPr lang="de-DE" sz="3200" b="1" dirty="0">
                <a:solidFill>
                  <a:srgbClr val="C00000"/>
                </a:solidFill>
                <a:latin typeface="+mj-lt"/>
              </a:rPr>
              <a:t> Das Wetter </a:t>
            </a:r>
            <a:r>
              <a:rPr lang="de-DE" sz="3200" b="1" dirty="0" smtClean="0">
                <a:solidFill>
                  <a:srgbClr val="C00000"/>
                </a:solidFill>
                <a:latin typeface="+mj-lt"/>
              </a:rPr>
              <a:t>ist gut und sonnig.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+mj-lt"/>
              </a:rPr>
              <a:t> Es ist heiß.</a:t>
            </a:r>
            <a:r>
              <a:rPr lang="de-DE" sz="32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de-DE" sz="3200" b="1" dirty="0">
                <a:solidFill>
                  <a:srgbClr val="C00000"/>
                </a:solidFill>
                <a:latin typeface="+mj-lt"/>
              </a:rPr>
            </a:br>
            <a:r>
              <a:rPr lang="de-DE" sz="3200" b="1" dirty="0">
                <a:solidFill>
                  <a:srgbClr val="C00000"/>
                </a:solidFill>
                <a:latin typeface="+mj-lt"/>
              </a:rPr>
              <a:t> </a:t>
            </a:r>
            <a:r>
              <a:rPr lang="de-DE" sz="3200" b="1" dirty="0" smtClean="0">
                <a:solidFill>
                  <a:srgbClr val="C00000"/>
                </a:solidFill>
                <a:latin typeface="+mj-lt"/>
              </a:rPr>
              <a:t>Selten </a:t>
            </a:r>
            <a:r>
              <a:rPr lang="de-DE" sz="3200" b="1" dirty="0">
                <a:solidFill>
                  <a:srgbClr val="C00000"/>
                </a:solidFill>
                <a:latin typeface="+mj-lt"/>
              </a:rPr>
              <a:t>regnet es</a:t>
            </a:r>
            <a:r>
              <a:rPr lang="de-DE" sz="3200" b="1" dirty="0" smtClean="0">
                <a:solidFill>
                  <a:srgbClr val="C00000"/>
                </a:solidFill>
                <a:latin typeface="+mj-lt"/>
              </a:rPr>
              <a:t>.</a:t>
            </a:r>
            <a:r>
              <a:rPr lang="de-DE" sz="32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de-DE" sz="3200" b="1" dirty="0">
                <a:solidFill>
                  <a:srgbClr val="C00000"/>
                </a:solidFill>
                <a:latin typeface="+mj-lt"/>
              </a:rPr>
            </a:br>
            <a:r>
              <a:rPr lang="de-DE" sz="3200" b="1" dirty="0">
                <a:solidFill>
                  <a:srgbClr val="C00000"/>
                </a:solidFill>
                <a:latin typeface="+mj-lt"/>
              </a:rPr>
              <a:t> Der Himmel ist </a:t>
            </a:r>
            <a:r>
              <a:rPr lang="de-DE" sz="3200" b="1" dirty="0" smtClean="0">
                <a:solidFill>
                  <a:srgbClr val="C00000"/>
                </a:solidFill>
                <a:latin typeface="+mj-lt"/>
              </a:rPr>
              <a:t>blau.</a:t>
            </a:r>
            <a:r>
              <a:rPr lang="de-DE" sz="32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de-DE" sz="3200" b="1" dirty="0">
                <a:solidFill>
                  <a:srgbClr val="C00000"/>
                </a:solidFill>
                <a:latin typeface="+mj-lt"/>
              </a:rPr>
            </a:br>
            <a:r>
              <a:rPr lang="de-DE" sz="3200" b="1" dirty="0">
                <a:solidFill>
                  <a:srgbClr val="C00000"/>
                </a:solidFill>
                <a:latin typeface="+mj-lt"/>
              </a:rPr>
              <a:t> Die Vögel </a:t>
            </a:r>
            <a:r>
              <a:rPr lang="de-DE" sz="3200" b="1" dirty="0" smtClean="0">
                <a:solidFill>
                  <a:srgbClr val="C00000"/>
                </a:solidFill>
                <a:latin typeface="+mj-lt"/>
              </a:rPr>
              <a:t>singen.</a:t>
            </a:r>
            <a:r>
              <a:rPr lang="de-DE" sz="32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de-DE" sz="3200" b="1" dirty="0">
                <a:solidFill>
                  <a:srgbClr val="C00000"/>
                </a:solidFill>
                <a:latin typeface="+mj-lt"/>
              </a:rPr>
            </a:br>
            <a:r>
              <a:rPr lang="de-DE" sz="3200" b="1" dirty="0">
                <a:solidFill>
                  <a:srgbClr val="C00000"/>
                </a:solidFill>
                <a:latin typeface="+mj-lt"/>
              </a:rPr>
              <a:t> 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0"/>
          <a:stretch/>
        </p:blipFill>
        <p:spPr>
          <a:xfrm>
            <a:off x="7514236" y="1645629"/>
            <a:ext cx="4495512" cy="38501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561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385213"/>
            <a:ext cx="10363200" cy="7927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Использованные интернет-источники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1518" y="1688925"/>
            <a:ext cx="979678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000" b="1" dirty="0">
                <a:hlinkClick r:id="rId2"/>
              </a:rPr>
              <a:t>https://</a:t>
            </a:r>
            <a:r>
              <a:rPr lang="de-DE" sz="2000" b="1" dirty="0" smtClean="0">
                <a:hlinkClick r:id="rId2"/>
              </a:rPr>
              <a:t>www.vectorstock.com/royalty-free-vector/twelve-months-year-set-four-seasons-nature</a:t>
            </a:r>
            <a:endParaRPr lang="de-DE" sz="2000" b="1" dirty="0" smtClean="0"/>
          </a:p>
          <a:p>
            <a:r>
              <a:rPr lang="de-DE" sz="2000" b="1" dirty="0">
                <a:hlinkClick r:id="rId3"/>
              </a:rPr>
              <a:t>https://</a:t>
            </a:r>
            <a:r>
              <a:rPr lang="de-DE" sz="2000" b="1" dirty="0" smtClean="0">
                <a:hlinkClick r:id="rId3"/>
              </a:rPr>
              <a:t>www.vectorstock.com/royalty-free-vectors/weather-vectors</a:t>
            </a:r>
            <a:endParaRPr lang="de-DE" sz="2000" b="1" dirty="0" smtClean="0"/>
          </a:p>
          <a:p>
            <a:r>
              <a:rPr lang="de-DE" sz="2000" b="1" dirty="0">
                <a:hlinkClick r:id="rId4"/>
              </a:rPr>
              <a:t>https://</a:t>
            </a:r>
            <a:r>
              <a:rPr lang="de-DE" sz="2000" b="1" dirty="0" smtClean="0">
                <a:hlinkClick r:id="rId4"/>
              </a:rPr>
              <a:t>www.vectorstock.com/royalty-free-vector</a:t>
            </a:r>
            <a:endParaRPr lang="de-DE" sz="2000" b="1" dirty="0" smtClean="0"/>
          </a:p>
          <a:p>
            <a:r>
              <a:rPr lang="de-DE" sz="2000" b="1" dirty="0">
                <a:hlinkClick r:id="rId5"/>
              </a:rPr>
              <a:t>https://</a:t>
            </a:r>
            <a:r>
              <a:rPr lang="de-DE" sz="2000" b="1" dirty="0" smtClean="0">
                <a:hlinkClick r:id="rId5"/>
              </a:rPr>
              <a:t>www.vectorstock.com/royalty-free-vectors/vectors-by_oksanaok</a:t>
            </a:r>
            <a:endParaRPr lang="de-D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729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124" y="261645"/>
            <a:ext cx="8911687" cy="990506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Winter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4"/>
          <a:stretch/>
        </p:blipFill>
        <p:spPr>
          <a:xfrm>
            <a:off x="2653348" y="1490512"/>
            <a:ext cx="7331900" cy="5093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27590" y="5387613"/>
            <a:ext cx="3301945" cy="815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4400" b="1" dirty="0">
                <a:solidFill>
                  <a:srgbClr val="0070C0"/>
                </a:solidFill>
              </a:rPr>
              <a:t>i</a:t>
            </a:r>
            <a:r>
              <a:rPr lang="de-DE" sz="4400" b="1" dirty="0" smtClean="0">
                <a:solidFill>
                  <a:srgbClr val="0070C0"/>
                </a:solidFill>
              </a:rPr>
              <a:t>m </a:t>
            </a:r>
            <a:r>
              <a:rPr lang="de-DE" sz="4400" b="1" dirty="0" smtClean="0">
                <a:solidFill>
                  <a:srgbClr val="C00000"/>
                </a:solidFill>
              </a:rPr>
              <a:t>Winter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50024" y="1669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Frühling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>
          <a:xfrm>
            <a:off x="2250024" y="1447800"/>
            <a:ext cx="7258748" cy="5103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27590" y="5387613"/>
            <a:ext cx="3301945" cy="815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4400" b="1" dirty="0">
                <a:solidFill>
                  <a:srgbClr val="0070C0"/>
                </a:solidFill>
              </a:rPr>
              <a:t>i</a:t>
            </a:r>
            <a:r>
              <a:rPr lang="de-DE" sz="4400" b="1" dirty="0" smtClean="0">
                <a:solidFill>
                  <a:srgbClr val="0070C0"/>
                </a:solidFill>
              </a:rPr>
              <a:t>m </a:t>
            </a:r>
            <a:r>
              <a:rPr lang="de-DE" sz="4400" b="1" dirty="0" smtClean="0">
                <a:solidFill>
                  <a:srgbClr val="C00000"/>
                </a:solidFill>
              </a:rPr>
              <a:t>Frühling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316699" y="15738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Sommer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0"/>
          <a:stretch/>
        </p:blipFill>
        <p:spPr>
          <a:xfrm>
            <a:off x="2316699" y="1202148"/>
            <a:ext cx="7569644" cy="5290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42919" y="5585321"/>
            <a:ext cx="3301945" cy="815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4400" b="1" dirty="0">
                <a:solidFill>
                  <a:srgbClr val="0070C0"/>
                </a:solidFill>
              </a:rPr>
              <a:t>i</a:t>
            </a:r>
            <a:r>
              <a:rPr lang="de-DE" sz="4400" b="1" dirty="0" smtClean="0">
                <a:solidFill>
                  <a:srgbClr val="0070C0"/>
                </a:solidFill>
              </a:rPr>
              <a:t>m </a:t>
            </a:r>
            <a:r>
              <a:rPr lang="de-DE" sz="4400" b="1" dirty="0" smtClean="0">
                <a:solidFill>
                  <a:srgbClr val="C00000"/>
                </a:solidFill>
              </a:rPr>
              <a:t>Sommer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364324" y="15738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Herbst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>
          <a:xfrm>
            <a:off x="2364323" y="1438275"/>
            <a:ext cx="7455951" cy="5163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708823" y="5642986"/>
            <a:ext cx="3301945" cy="815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4400" b="1" dirty="0">
                <a:solidFill>
                  <a:srgbClr val="0070C0"/>
                </a:solidFill>
              </a:rPr>
              <a:t>i</a:t>
            </a:r>
            <a:r>
              <a:rPr lang="de-DE" sz="4400" b="1" dirty="0" smtClean="0">
                <a:solidFill>
                  <a:srgbClr val="0070C0"/>
                </a:solidFill>
              </a:rPr>
              <a:t>m </a:t>
            </a:r>
            <a:r>
              <a:rPr lang="de-DE" sz="4400" b="1" dirty="0" smtClean="0">
                <a:solidFill>
                  <a:srgbClr val="C00000"/>
                </a:solidFill>
              </a:rPr>
              <a:t>Herbst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512" y="166910"/>
            <a:ext cx="9962388" cy="1136110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solidFill>
                  <a:srgbClr val="C00000"/>
                </a:solidFill>
              </a:rPr>
              <a:t>Welche Jahreszeit ist das?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"/>
          <a:stretch/>
        </p:blipFill>
        <p:spPr>
          <a:xfrm>
            <a:off x="715402" y="1787347"/>
            <a:ext cx="1902068" cy="2679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2995422" y="1787347"/>
            <a:ext cx="2833878" cy="26834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6207252" y="1787347"/>
            <a:ext cx="3102573" cy="2679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5334" r="8686" b="16667"/>
          <a:stretch/>
        </p:blipFill>
        <p:spPr>
          <a:xfrm>
            <a:off x="9687777" y="1787347"/>
            <a:ext cx="2233516" cy="2666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15403" y="4951552"/>
            <a:ext cx="1902068" cy="46784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0070C0"/>
                </a:solidFill>
              </a:rPr>
              <a:t>d</a:t>
            </a:r>
            <a:r>
              <a:rPr lang="de-DE" sz="2400" b="1" dirty="0" smtClean="0">
                <a:solidFill>
                  <a:srgbClr val="0070C0"/>
                </a:solidFill>
              </a:rPr>
              <a:t>er 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Winter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995422" y="4951552"/>
            <a:ext cx="2833878" cy="46784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0070C0"/>
                </a:solidFill>
              </a:rPr>
              <a:t>d</a:t>
            </a:r>
            <a:r>
              <a:rPr lang="de-DE" sz="2400" b="1" dirty="0" smtClean="0">
                <a:solidFill>
                  <a:srgbClr val="0070C0"/>
                </a:solidFill>
              </a:rPr>
              <a:t>er 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Sommer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207251" y="4951551"/>
            <a:ext cx="3102574" cy="46784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0070C0"/>
                </a:solidFill>
              </a:rPr>
              <a:t>d</a:t>
            </a:r>
            <a:r>
              <a:rPr lang="de-DE" sz="2400" b="1" dirty="0" smtClean="0">
                <a:solidFill>
                  <a:srgbClr val="0070C0"/>
                </a:solidFill>
              </a:rPr>
              <a:t>er 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Frühling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687776" y="4938218"/>
            <a:ext cx="2233517" cy="46784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2400" b="1" dirty="0">
                <a:solidFill>
                  <a:srgbClr val="0070C0"/>
                </a:solidFill>
              </a:rPr>
              <a:t>d</a:t>
            </a:r>
            <a:r>
              <a:rPr lang="de-DE" sz="2400" b="1" dirty="0" smtClean="0">
                <a:solidFill>
                  <a:srgbClr val="0070C0"/>
                </a:solidFill>
              </a:rPr>
              <a:t>er 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Herbst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</TotalTime>
  <Words>464</Words>
  <Application>Microsoft Office PowerPoint</Application>
  <PresentationFormat>Широкоэкранный</PresentationFormat>
  <Paragraphs>148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Century Gothic</vt:lpstr>
      <vt:lpstr>Times New Roman</vt:lpstr>
      <vt:lpstr>Trebuchet MS</vt:lpstr>
      <vt:lpstr>Wingdings 3</vt:lpstr>
      <vt:lpstr>Легкий дым</vt:lpstr>
      <vt:lpstr>Будько, А.Ф. Немецкий язык: учебное пособие для 3 класса  учреждений общего среднего образования с русским языком обучения: с электронным приложением. В 2 ч. Ч. 2 / А.Ф.Будько, И.Ю. Урбанович. – Минск: Вышэйшая школа, 2018.- 142 с.</vt:lpstr>
      <vt:lpstr>1. Ein Jahr und vier Jahreszeiten</vt:lpstr>
      <vt:lpstr>Vier Jahreszeiten</vt:lpstr>
      <vt:lpstr>die Jahreszeit (die Jahreszeiten)</vt:lpstr>
      <vt:lpstr>der Winter</vt:lpstr>
      <vt:lpstr>der Frühling</vt:lpstr>
      <vt:lpstr>der Sommer</vt:lpstr>
      <vt:lpstr>der Herbst</vt:lpstr>
      <vt:lpstr>Welche Jahreszeit ist das?</vt:lpstr>
      <vt:lpstr>der Monat (die Monate)</vt:lpstr>
      <vt:lpstr>die Wintermonate</vt:lpstr>
      <vt:lpstr>die Frühlingsmonate</vt:lpstr>
      <vt:lpstr>die Sommermonate</vt:lpstr>
      <vt:lpstr>die Herbstmonate</vt:lpstr>
      <vt:lpstr>Wie heißt der Monat?</vt:lpstr>
      <vt:lpstr>Wann?</vt:lpstr>
      <vt:lpstr>der Tag (die Tage)</vt:lpstr>
      <vt:lpstr>die Blume (die Blumen)</vt:lpstr>
      <vt:lpstr>der Baum  (die Bäume)</vt:lpstr>
      <vt:lpstr>2. Wie ist das Wetter?</vt:lpstr>
      <vt:lpstr>der Himmel </vt:lpstr>
      <vt:lpstr>der Regen</vt:lpstr>
      <vt:lpstr>der Schnee</vt:lpstr>
      <vt:lpstr>die Sonne</vt:lpstr>
      <vt:lpstr>der Wind</vt:lpstr>
      <vt:lpstr>die Wolke (die Wolken)</vt:lpstr>
      <vt:lpstr>das Eis </vt:lpstr>
      <vt:lpstr>3. Meine Lieblingsjahreszeit</vt:lpstr>
      <vt:lpstr>einen Schneemann machen</vt:lpstr>
      <vt:lpstr>rodeln</vt:lpstr>
      <vt:lpstr>Rad fahren</vt:lpstr>
      <vt:lpstr>Schlittschuh laufen</vt:lpstr>
      <vt:lpstr>Schi laufen</vt:lpstr>
      <vt:lpstr>Federball spielen</vt:lpstr>
      <vt:lpstr>im Garten arbeiten</vt:lpstr>
      <vt:lpstr>spazieren gehen</vt:lpstr>
      <vt:lpstr>Versteck spielen</vt:lpstr>
      <vt:lpstr>Презентация PowerPoint</vt:lpstr>
      <vt:lpstr>Der Winter ist da.</vt:lpstr>
      <vt:lpstr>Januar </vt:lpstr>
      <vt:lpstr>Der Schneemann</vt:lpstr>
      <vt:lpstr>Der erste Schnee</vt:lpstr>
      <vt:lpstr>Der Herbst </vt:lpstr>
      <vt:lpstr>Blätter</vt:lpstr>
      <vt:lpstr>Der Frühling</vt:lpstr>
      <vt:lpstr>Der Sommer</vt:lpstr>
      <vt:lpstr>Использованные интернет-источники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Будько, А.Ф. Немецкий язык: учебное пособие для 3 класса  учреждений общего среднего образования с русским языком обучения: с электронным приложением. В 2 ч. Ч. 2 / А.Ф.Будько, И.Ю. Урбанович. – Минск: Вышэйшая школа, 2018.- 142 с.</dc:title>
  <dc:creator>Пользователь</dc:creator>
  <cp:lastModifiedBy>Пользователь</cp:lastModifiedBy>
  <cp:revision>38</cp:revision>
  <dcterms:created xsi:type="dcterms:W3CDTF">2021-03-21T07:36:26Z</dcterms:created>
  <dcterms:modified xsi:type="dcterms:W3CDTF">2021-03-22T15:36:36Z</dcterms:modified>
</cp:coreProperties>
</file>